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9" r:id="rId1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2" Type="http://schemas.openxmlformats.org/officeDocument/2006/relationships/slide" Target="slides/slide2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5.xml"/></Relationships>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FC34E348-1971-D77C-E613-26AF59BD66F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70CD43-F282-49C6-9532-37F936BD21AF}"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8610" name="Group 2">
            <a:extLst>
              <a:ext uri="{FF2B5EF4-FFF2-40B4-BE49-F238E27FC236}">
                <a16:creationId xmlns:a16="http://schemas.microsoft.com/office/drawing/2014/main" id="{BA3E037E-37E5-6CDB-4778-9E631FBD0AA7}"/>
              </a:ext>
            </a:extLst>
          </p:cNvPr>
          <p:cNvGrpSpPr>
            <a:grpSpLocks/>
          </p:cNvGrpSpPr>
          <p:nvPr/>
        </p:nvGrpSpPr>
        <p:grpSpPr bwMode="auto">
          <a:xfrm>
            <a:off x="0" y="0"/>
            <a:ext cx="9144000" cy="1066800"/>
            <a:chOff x="0" y="0"/>
            <a:chExt cx="5760" cy="672"/>
          </a:xfrm>
        </p:grpSpPr>
        <p:sp>
          <p:nvSpPr>
            <p:cNvPr id="68611" name="Text Box 3">
              <a:extLst>
                <a:ext uri="{FF2B5EF4-FFF2-40B4-BE49-F238E27FC236}">
                  <a16:creationId xmlns:a16="http://schemas.microsoft.com/office/drawing/2014/main" id="{F32FC2DB-CB75-B77E-B449-115CA470BB52}"/>
                </a:ext>
              </a:extLst>
            </p:cNvPr>
            <p:cNvSpPr txBox="1">
              <a:spLocks noChangeArrowheads="1"/>
            </p:cNvSpPr>
            <p:nvPr/>
          </p:nvSpPr>
          <p:spPr bwMode="auto">
            <a:xfrm>
              <a:off x="432" y="393"/>
              <a:ext cx="51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2" name="Rectangle 4">
              <a:extLst>
                <a:ext uri="{FF2B5EF4-FFF2-40B4-BE49-F238E27FC236}">
                  <a16:creationId xmlns:a16="http://schemas.microsoft.com/office/drawing/2014/main" id="{5B0C34A5-02F2-8A82-133E-82EAC5FEE032}"/>
                </a:ext>
              </a:extLst>
            </p:cNvPr>
            <p:cNvSpPr>
              <a:spLocks noChangeArrowheads="1"/>
            </p:cNvSpPr>
            <p:nvPr/>
          </p:nvSpPr>
          <p:spPr bwMode="auto">
            <a:xfrm>
              <a:off x="0" y="0"/>
              <a:ext cx="5760"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3" name="Rectangle 5">
              <a:extLst>
                <a:ext uri="{FF2B5EF4-FFF2-40B4-BE49-F238E27FC236}">
                  <a16:creationId xmlns:a16="http://schemas.microsoft.com/office/drawing/2014/main" id="{E34B3F0A-2E39-F8C5-98ED-540794F760EE}"/>
                </a:ext>
              </a:extLst>
            </p:cNvPr>
            <p:cNvSpPr>
              <a:spLocks noChangeArrowheads="1"/>
            </p:cNvSpPr>
            <p:nvPr/>
          </p:nvSpPr>
          <p:spPr bwMode="auto">
            <a:xfrm>
              <a:off x="0" y="48"/>
              <a:ext cx="5760" cy="192"/>
            </a:xfrm>
            <a:prstGeom prst="rect">
              <a:avLst/>
            </a:prstGeom>
            <a:solidFill>
              <a:schemeClr val="folHlink">
                <a:alpha val="6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4" name="Rectangle 6">
              <a:extLst>
                <a:ext uri="{FF2B5EF4-FFF2-40B4-BE49-F238E27FC236}">
                  <a16:creationId xmlns:a16="http://schemas.microsoft.com/office/drawing/2014/main" id="{E1FE3E7F-1B22-002B-B889-B78FE1AFD4E0}"/>
                </a:ext>
              </a:extLst>
            </p:cNvPr>
            <p:cNvSpPr>
              <a:spLocks noChangeArrowheads="1"/>
            </p:cNvSpPr>
            <p:nvPr/>
          </p:nvSpPr>
          <p:spPr bwMode="auto">
            <a:xfrm>
              <a:off x="0" y="240"/>
              <a:ext cx="5760" cy="432"/>
            </a:xfrm>
            <a:prstGeom prst="rect">
              <a:avLst/>
            </a:prstGeom>
            <a:solidFill>
              <a:schemeClr val="folHlink">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Essential Question #3 for Interpreting School Status</a:t>
              </a:r>
            </a:p>
          </p:txBody>
        </p:sp>
      </p:grpSp>
      <p:sp>
        <p:nvSpPr>
          <p:cNvPr id="68615" name="Rectangle 7">
            <a:extLst>
              <a:ext uri="{FF2B5EF4-FFF2-40B4-BE49-F238E27FC236}">
                <a16:creationId xmlns:a16="http://schemas.microsoft.com/office/drawing/2014/main" id="{2989EBE3-694E-345F-3A23-21BF0C54093D}"/>
              </a:ext>
            </a:extLst>
          </p:cNvPr>
          <p:cNvSpPr>
            <a:spLocks noChangeArrowheads="1"/>
          </p:cNvSpPr>
          <p:nvPr/>
        </p:nvSpPr>
        <p:spPr bwMode="auto">
          <a:xfrm>
            <a:off x="0" y="6705600"/>
            <a:ext cx="9144000" cy="1524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22" name="Text Box 14">
            <a:extLst>
              <a:ext uri="{FF2B5EF4-FFF2-40B4-BE49-F238E27FC236}">
                <a16:creationId xmlns:a16="http://schemas.microsoft.com/office/drawing/2014/main" id="{B7CD7873-5019-36DD-DA1D-3D895DD96A93}"/>
              </a:ext>
            </a:extLst>
          </p:cNvPr>
          <p:cNvSpPr txBox="1">
            <a:spLocks noChangeArrowheads="1"/>
          </p:cNvSpPr>
          <p:nvPr/>
        </p:nvSpPr>
        <p:spPr bwMode="auto">
          <a:xfrm>
            <a:off x="228600" y="12192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What do the data tell us about parts of our population?</a:t>
            </a: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3" name="Text Box 15">
            <a:extLst>
              <a:ext uri="{FF2B5EF4-FFF2-40B4-BE49-F238E27FC236}">
                <a16:creationId xmlns:a16="http://schemas.microsoft.com/office/drawing/2014/main" id="{49AC3DEE-70B8-4D0B-3E40-DED1607D8DEE}"/>
              </a:ext>
            </a:extLst>
          </p:cNvPr>
          <p:cNvSpPr txBox="1">
            <a:spLocks noChangeArrowheads="1"/>
          </p:cNvSpPr>
          <p:nvPr/>
        </p:nvSpPr>
        <p:spPr bwMode="auto">
          <a:xfrm>
            <a:off x="1321110" y="1103188"/>
            <a:ext cx="6705600"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did the various sub-groups perform relative to:</a:t>
            </a: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the district?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b. the state?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 the same sub-groups last year?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d. what we would have predicted knowing the 		population?</a:t>
            </a:r>
            <a:b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do the percentages of students in the various sub-groups compare to the district and state?</a:t>
            </a: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What does the questionnaire data tell us about the sub-populations?</a:t>
            </a:r>
          </a:p>
        </p:txBody>
      </p:sp>
      <p:sp>
        <p:nvSpPr>
          <p:cNvPr id="68621" name="AutoShape 13">
            <a:extLst>
              <a:ext uri="{FF2B5EF4-FFF2-40B4-BE49-F238E27FC236}">
                <a16:creationId xmlns:a16="http://schemas.microsoft.com/office/drawing/2014/main" id="{B3AE2487-8095-648F-DF4D-82AEA46E02FE}"/>
              </a:ext>
            </a:extLst>
          </p:cNvPr>
          <p:cNvSpPr>
            <a:spLocks noChangeArrowheads="1"/>
          </p:cNvSpPr>
          <p:nvPr/>
        </p:nvSpPr>
        <p:spPr bwMode="auto">
          <a:xfrm>
            <a:off x="7162800" y="1219200"/>
            <a:ext cx="1828800" cy="1828800"/>
          </a:xfrm>
          <a:prstGeom prst="foldedCorner">
            <a:avLst>
              <a:gd name="adj" fmla="val 12500"/>
            </a:avLst>
          </a:prstGeom>
          <a:solidFill>
            <a:srgbClr val="FFFFB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Question #3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8621"/>
                                        </p:tgtEl>
                                        <p:attrNameLst>
                                          <p:attrName>style.visibility</p:attrName>
                                        </p:attrNameLst>
                                      </p:cBhvr>
                                      <p:to>
                                        <p:strVal val="visible"/>
                                      </p:to>
                                    </p:set>
                                    <p:anim calcmode="lin" valueType="num">
                                      <p:cBhvr>
                                        <p:cTn id="7" dur="500" fill="hold"/>
                                        <p:tgtEl>
                                          <p:spTgt spid="68621"/>
                                        </p:tgtEl>
                                        <p:attrNameLst>
                                          <p:attrName>ppt_w</p:attrName>
                                        </p:attrNameLst>
                                      </p:cBhvr>
                                      <p:tavLst>
                                        <p:tav tm="0">
                                          <p:val>
                                            <p:strVal val="(6*min(max(#ppt_w*#ppt_h,.3),1)-7.4)/-.7*#ppt_w"/>
                                          </p:val>
                                        </p:tav>
                                        <p:tav tm="100000">
                                          <p:val>
                                            <p:strVal val="#ppt_w"/>
                                          </p:val>
                                        </p:tav>
                                      </p:tavLst>
                                    </p:anim>
                                    <p:anim calcmode="lin" valueType="num">
                                      <p:cBhvr>
                                        <p:cTn id="8" dur="500" fill="hold"/>
                                        <p:tgtEl>
                                          <p:spTgt spid="68621"/>
                                        </p:tgtEl>
                                        <p:attrNameLst>
                                          <p:attrName>ppt_h</p:attrName>
                                        </p:attrNameLst>
                                      </p:cBhvr>
                                      <p:tavLst>
                                        <p:tav tm="0">
                                          <p:val>
                                            <p:strVal val="(6*min(max(#ppt_w*#ppt_h,.3),1)-7.4)/-.7*#ppt_h"/>
                                          </p:val>
                                        </p:tav>
                                        <p:tav tm="100000">
                                          <p:val>
                                            <p:strVal val="#ppt_h"/>
                                          </p:val>
                                        </p:tav>
                                      </p:tavLst>
                                    </p:anim>
                                    <p:anim calcmode="lin" valueType="num">
                                      <p:cBhvr>
                                        <p:cTn id="9" dur="500" fill="hold"/>
                                        <p:tgtEl>
                                          <p:spTgt spid="68621"/>
                                        </p:tgtEl>
                                        <p:attrNameLst>
                                          <p:attrName>ppt_x</p:attrName>
                                        </p:attrNameLst>
                                      </p:cBhvr>
                                      <p:tavLst>
                                        <p:tav tm="0">
                                          <p:val>
                                            <p:fltVal val="0.5"/>
                                          </p:val>
                                        </p:tav>
                                        <p:tav tm="100000">
                                          <p:val>
                                            <p:strVal val="#ppt_x"/>
                                          </p:val>
                                        </p:tav>
                                      </p:tavLst>
                                    </p:anim>
                                    <p:anim calcmode="lin" valueType="num">
                                      <p:cBhvr>
                                        <p:cTn id="10" dur="500" fill="hold"/>
                                        <p:tgtEl>
                                          <p:spTgt spid="68621"/>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1"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